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notesMasterIdLst>
    <p:notesMasterId r:id="rId25"/>
  </p:notesMasterIdLst>
  <p:handoutMasterIdLst>
    <p:handoutMasterId r:id="rId26"/>
  </p:handoutMasterIdLst>
  <p:sldIdLst>
    <p:sldId id="299" r:id="rId4"/>
    <p:sldId id="258" r:id="rId5"/>
    <p:sldId id="285" r:id="rId6"/>
    <p:sldId id="290" r:id="rId7"/>
    <p:sldId id="302" r:id="rId8"/>
    <p:sldId id="303" r:id="rId9"/>
    <p:sldId id="304" r:id="rId10"/>
    <p:sldId id="305" r:id="rId11"/>
    <p:sldId id="306" r:id="rId12"/>
    <p:sldId id="315" r:id="rId13"/>
    <p:sldId id="307" r:id="rId14"/>
    <p:sldId id="308" r:id="rId15"/>
    <p:sldId id="271" r:id="rId16"/>
    <p:sldId id="309" r:id="rId17"/>
    <p:sldId id="316" r:id="rId18"/>
    <p:sldId id="317" r:id="rId19"/>
    <p:sldId id="318" r:id="rId20"/>
    <p:sldId id="310" r:id="rId21"/>
    <p:sldId id="313" r:id="rId22"/>
    <p:sldId id="311" r:id="rId23"/>
    <p:sldId id="314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F5"/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4660"/>
  </p:normalViewPr>
  <p:slideViewPr>
    <p:cSldViewPr showGuides="1">
      <p:cViewPr>
        <p:scale>
          <a:sx n="100" d="100"/>
          <a:sy n="100" d="100"/>
        </p:scale>
        <p:origin x="1234" y="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E-4B8F-9A0A-E69A73E72FD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CAE-4B8F-9A0A-E69A73E72FD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CAE-4B8F-9A0A-E69A73E72FD9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  <c:pt idx="2">
                  <c:v>55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E-4B8F-9A0A-E69A73E72F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0"/>
        <c:axId val="425264904"/>
        <c:axId val="425264576"/>
      </c:barChart>
      <c:catAx>
        <c:axId val="425264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5264576"/>
        <c:crosses val="autoZero"/>
        <c:auto val="1"/>
        <c:lblAlgn val="ctr"/>
        <c:lblOffset val="100"/>
        <c:noMultiLvlLbl val="0"/>
      </c:catAx>
      <c:valAx>
        <c:axId val="425264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5264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2020-04-12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C62B0-22D0-46B7-B048-3D40C4AD499D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DAF7A-8297-419E-B428-C2C6DC002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45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  <p:sldLayoutId id="214748367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8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microsoft.com/office/2007/relationships/hdphoto" Target="../media/hdphoto2.wdp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House Prices: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Advanced </a:t>
            </a:r>
            <a:r>
              <a:rPr lang="en-US" dirty="0"/>
              <a:t>Regression </a:t>
            </a:r>
            <a:r>
              <a:rPr lang="en-US" dirty="0" smtClean="0"/>
              <a:t>Techniques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438482"/>
            <a:ext cx="9143999" cy="432000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Jules MOTYL / Sébastien PAVOT / Kaveh JALILIAN</a:t>
            </a:r>
            <a:endParaRPr lang="en-US" altLang="ko-K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Tout savoir sur l'IÉSEG : concours d'admission,... - Prépa Aurl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70482"/>
            <a:ext cx="1456111" cy="4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37"/>
    </mc:Choice>
    <mc:Fallback>
      <p:transition spd="slow" advTm="24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7664" y="0"/>
            <a:ext cx="7596336" cy="884466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Data </a:t>
            </a:r>
            <a:r>
              <a:rPr lang="en-US" altLang="ko-KR" dirty="0" smtClean="0">
                <a:solidFill>
                  <a:schemeClr val="tx1"/>
                </a:solidFill>
              </a:rPr>
              <a:t>Cleaning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35696" y="1491630"/>
            <a:ext cx="309634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835696" y="4515966"/>
            <a:ext cx="309634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5724128" y="1491630"/>
            <a:ext cx="309634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724128" y="4515966"/>
            <a:ext cx="309634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14830" y="1563638"/>
            <a:ext cx="2991332" cy="2201348"/>
            <a:chOff x="2227884" y="1232934"/>
            <a:chExt cx="2835932" cy="2201348"/>
          </a:xfrm>
        </p:grpSpPr>
        <p:sp>
          <p:nvSpPr>
            <p:cNvPr id="10" name="TextBox 9"/>
            <p:cNvSpPr txBox="1"/>
            <p:nvPr/>
          </p:nvSpPr>
          <p:spPr>
            <a:xfrm>
              <a:off x="2227884" y="1649178"/>
              <a:ext cx="2835932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Plotting Sale Price by Living Area (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GrLiveArea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outliers identified</a:t>
              </a:r>
            </a:p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Removed by dropping values with a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GrLiveArea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above 4 000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foot.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27884" y="1232934"/>
              <a:ext cx="2835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Outlier treatment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76634" y="1563638"/>
            <a:ext cx="2991333" cy="3460109"/>
            <a:chOff x="2227884" y="1224938"/>
            <a:chExt cx="2835933" cy="3744092"/>
          </a:xfrm>
        </p:grpSpPr>
        <p:sp>
          <p:nvSpPr>
            <p:cNvPr id="13" name="TextBox 12"/>
            <p:cNvSpPr txBox="1"/>
            <p:nvPr/>
          </p:nvSpPr>
          <p:spPr>
            <a:xfrm>
              <a:off x="2227884" y="1555402"/>
              <a:ext cx="2835932" cy="3413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different type of replacement : </a:t>
              </a:r>
            </a:p>
            <a:p>
              <a:endPara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Categorical value missing and corresponding to the absence of an object (example : missing in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PoolQC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= no pool).</a:t>
              </a:r>
              <a:b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-&gt; NA replaced by “No”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Categorical missing designing the quality of an object.</a:t>
              </a:r>
              <a:b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-&gt; Replaced by average quality.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Continuous variable with missing.</a:t>
              </a:r>
              <a:b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-&gt; Replacing the NA by applying a linear regression model on an highly correlated variable.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27885" y="1224938"/>
              <a:ext cx="2835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Missing replacement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ardrop 1">
            <a:extLst>
              <a:ext uri="{FF2B5EF4-FFF2-40B4-BE49-F238E27FC236}">
                <a16:creationId xmlns:a16="http://schemas.microsoft.com/office/drawing/2014/main" id="{1927BE5C-41E4-4FD8-BC5E-81B932461939}"/>
              </a:ext>
            </a:extLst>
          </p:cNvPr>
          <p:cNvSpPr/>
          <p:nvPr/>
        </p:nvSpPr>
        <p:spPr>
          <a:xfrm rot="18805991">
            <a:off x="4903078" y="2370820"/>
            <a:ext cx="828166" cy="8205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1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13"/>
    </mc:Choice>
    <mc:Fallback xmlns="">
      <p:transition spd="slow" advTm="73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79712" y="2265660"/>
            <a:ext cx="5184576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Variables 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creation and transformation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Features engineering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282711"/>
            <a:ext cx="952609" cy="95260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8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1"/>
    </mc:Choice>
    <mc:Fallback>
      <p:transition spd="slow" advTm="10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Variables </a:t>
            </a:r>
            <a:r>
              <a:rPr lang="en-US" altLang="ko-KR" dirty="0" smtClean="0">
                <a:solidFill>
                  <a:schemeClr val="tx1"/>
                </a:solidFill>
              </a:rPr>
              <a:t>creation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1600" y="1491630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2550350" y="1491630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4129100" y="1491630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707850" y="1491630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86600" y="149163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11560" y="2467938"/>
            <a:ext cx="1642081" cy="812013"/>
            <a:chOff x="1959147" y="4283314"/>
            <a:chExt cx="3960819" cy="812013"/>
          </a:xfrm>
        </p:grpSpPr>
        <p:sp>
          <p:nvSpPr>
            <p:cNvPr id="13" name="TextBox 12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 of square floor of based area + 1</a:t>
              </a:r>
              <a:r>
                <a:rPr lang="en-US" altLang="ko-KR" sz="1100" baseline="30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floor + 2</a:t>
              </a:r>
              <a:r>
                <a:rPr lang="en-US" altLang="ko-KR" sz="1100" baseline="30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floor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59147" y="4283314"/>
              <a:ext cx="396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 Square Floor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87784" y="2467938"/>
            <a:ext cx="1643882" cy="812013"/>
            <a:chOff x="1954803" y="4283314"/>
            <a:chExt cx="3965163" cy="812013"/>
          </a:xfrm>
        </p:grpSpPr>
        <p:sp>
          <p:nvSpPr>
            <p:cNvPr id="22" name="TextBox 21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Average score of all categorical ordinal variables.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54803" y="4283314"/>
              <a:ext cx="3965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Avg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Score Cat Ord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31667" y="2467938"/>
            <a:ext cx="1512168" cy="858180"/>
            <a:chOff x="2113657" y="4283314"/>
            <a:chExt cx="3647460" cy="858180"/>
          </a:xfrm>
        </p:grpSpPr>
        <p:sp>
          <p:nvSpPr>
            <p:cNvPr id="25" name="TextBox 24"/>
            <p:cNvSpPr txBox="1"/>
            <p:nvPr/>
          </p:nvSpPr>
          <p:spPr>
            <a:xfrm>
              <a:off x="2113657" y="4495163"/>
              <a:ext cx="3647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 number of bathrooms per house.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 Bathrooms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09692" y="2467938"/>
            <a:ext cx="1512168" cy="673514"/>
            <a:chOff x="2113657" y="4283314"/>
            <a:chExt cx="3647460" cy="673514"/>
          </a:xfrm>
        </p:grpSpPr>
        <p:sp>
          <p:nvSpPr>
            <p:cNvPr id="28" name="TextBox 27"/>
            <p:cNvSpPr txBox="1"/>
            <p:nvPr/>
          </p:nvSpPr>
          <p:spPr>
            <a:xfrm>
              <a:off x="2113657" y="4495163"/>
              <a:ext cx="36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 of porch squared feet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 Porch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987716" y="2467938"/>
            <a:ext cx="1512168" cy="1227512"/>
            <a:chOff x="2113657" y="4283314"/>
            <a:chExt cx="3647460" cy="1227512"/>
          </a:xfrm>
        </p:grpSpPr>
        <p:sp>
          <p:nvSpPr>
            <p:cNvPr id="31" name="TextBox 30"/>
            <p:cNvSpPr txBox="1"/>
            <p:nvPr/>
          </p:nvSpPr>
          <p:spPr>
            <a:xfrm>
              <a:off x="2113657" y="4495163"/>
              <a:ext cx="36474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 of square floor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 based area +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above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grade (ground) living area square feet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 square feet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88" y="1659577"/>
            <a:ext cx="609524" cy="60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73" y="1659577"/>
            <a:ext cx="609524" cy="60952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51506"/>
            <a:ext cx="447388" cy="44738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78" y="1557991"/>
            <a:ext cx="775244" cy="7752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282" y="1649822"/>
            <a:ext cx="629034" cy="629034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22"/>
    </mc:Choice>
    <mc:Fallback>
      <p:transition spd="slow" advTm="7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Variables</a:t>
            </a:r>
            <a:r>
              <a:rPr lang="en-US" altLang="ko-KR" dirty="0" smtClean="0"/>
              <a:t> Transformation</a:t>
            </a:r>
            <a:endParaRPr lang="ko-KR" altLang="en-US" dirty="0"/>
          </a:p>
        </p:txBody>
      </p:sp>
      <p:sp>
        <p:nvSpPr>
          <p:cNvPr id="3" name="Frame 2"/>
          <p:cNvSpPr/>
          <p:nvPr/>
        </p:nvSpPr>
        <p:spPr>
          <a:xfrm rot="18900000">
            <a:off x="3534429" y="1664412"/>
            <a:ext cx="2075142" cy="2075142"/>
          </a:xfrm>
          <a:prstGeom prst="frame">
            <a:avLst>
              <a:gd name="adj1" fmla="val 55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8972" y="2499742"/>
            <a:ext cx="162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Cooking the ingredients for the model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69515" y="1383718"/>
            <a:ext cx="900000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Oval 11"/>
          <p:cNvSpPr/>
          <p:nvPr/>
        </p:nvSpPr>
        <p:spPr>
          <a:xfrm>
            <a:off x="5080271" y="1383718"/>
            <a:ext cx="900000" cy="9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Oval 12"/>
          <p:cNvSpPr/>
          <p:nvPr/>
        </p:nvSpPr>
        <p:spPr>
          <a:xfrm>
            <a:off x="3169515" y="3139188"/>
            <a:ext cx="900000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Oval 13"/>
          <p:cNvSpPr/>
          <p:nvPr/>
        </p:nvSpPr>
        <p:spPr>
          <a:xfrm>
            <a:off x="5080271" y="3139188"/>
            <a:ext cx="900000" cy="9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28184" y="1208614"/>
            <a:ext cx="2375816" cy="892918"/>
            <a:chOff x="7164288" y="856926"/>
            <a:chExt cx="1439711" cy="892918"/>
          </a:xfrm>
        </p:grpSpPr>
        <p:sp>
          <p:nvSpPr>
            <p:cNvPr id="21" name="TextBox 20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High Skewed variables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64288" y="1103513"/>
              <a:ext cx="143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 transform numerical predictors with more 0.5 skew score or less – 0.5 skew score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28183" y="2983315"/>
            <a:ext cx="2808311" cy="708252"/>
            <a:chOff x="7164288" y="856926"/>
            <a:chExt cx="1701797" cy="708252"/>
          </a:xfrm>
        </p:grpSpPr>
        <p:sp>
          <p:nvSpPr>
            <p:cNvPr id="24" name="TextBox 23"/>
            <p:cNvSpPr txBox="1"/>
            <p:nvPr/>
          </p:nvSpPr>
          <p:spPr>
            <a:xfrm>
              <a:off x="7164288" y="856926"/>
              <a:ext cx="170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Categorical ordinal into numerical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Replace with number the score gave with text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7544" y="1234636"/>
            <a:ext cx="2375816" cy="708252"/>
            <a:chOff x="7164288" y="856926"/>
            <a:chExt cx="1439711" cy="708252"/>
          </a:xfrm>
        </p:grpSpPr>
        <p:sp>
          <p:nvSpPr>
            <p:cNvPr id="27" name="TextBox 26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cs typeface="Arial" pitchFamily="34" charset="0"/>
                </a:rPr>
                <a:t>Target transformation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 transform SalePrice to get it normally distributed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544" y="2983315"/>
            <a:ext cx="2375816" cy="708252"/>
            <a:chOff x="7164288" y="856926"/>
            <a:chExt cx="1439711" cy="708252"/>
          </a:xfrm>
        </p:grpSpPr>
        <p:sp>
          <p:nvSpPr>
            <p:cNvPr id="30" name="TextBox 29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False numerical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Transform numerical that are in fact categorical into string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04" y="1555846"/>
            <a:ext cx="609524" cy="6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53" y="1524221"/>
            <a:ext cx="609524" cy="609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53" y="3284426"/>
            <a:ext cx="609524" cy="609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6" y="3273583"/>
            <a:ext cx="609524" cy="6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19" y="1671338"/>
            <a:ext cx="825548" cy="825548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679"/>
    </mc:Choice>
    <mc:Fallback>
      <p:transition spd="slow" advTm="150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79712" y="2265660"/>
            <a:ext cx="5184576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Algorithms selections, best models and bagging</a:t>
              </a:r>
              <a:endParaRPr lang="ko-KR" altLang="en-US" sz="14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Modelling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28" y="1155028"/>
            <a:ext cx="1069943" cy="106994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6"/>
    </mc:Choice>
    <mc:Fallback>
      <p:transition spd="slow" advTm="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Models </a:t>
            </a:r>
            <a:r>
              <a:rPr lang="en-US" altLang="ko-KR" dirty="0" smtClean="0">
                <a:solidFill>
                  <a:schemeClr val="tx1"/>
                </a:solidFill>
              </a:rPr>
              <a:t>Tested</a:t>
            </a:r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4234287" y="1859586"/>
            <a:ext cx="675368" cy="6753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2461384" y="1484301"/>
            <a:ext cx="675368" cy="675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Oval 7"/>
          <p:cNvSpPr/>
          <p:nvPr/>
        </p:nvSpPr>
        <p:spPr>
          <a:xfrm>
            <a:off x="610434" y="825847"/>
            <a:ext cx="668684" cy="6753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7799800" y="3109362"/>
            <a:ext cx="675368" cy="6753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Oval 9"/>
          <p:cNvSpPr/>
          <p:nvPr/>
        </p:nvSpPr>
        <p:spPr>
          <a:xfrm>
            <a:off x="5909787" y="1167819"/>
            <a:ext cx="675368" cy="67536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47834" y="1549612"/>
            <a:ext cx="244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Lasso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30219" y="1167819"/>
            <a:ext cx="153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Random Forest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932" y="1575681"/>
            <a:ext cx="982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XGBoost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16713" y="1352344"/>
            <a:ext cx="114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Lasso Lars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24861" y="3844945"/>
            <a:ext cx="73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LGBM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484750" y="2159669"/>
            <a:ext cx="675368" cy="6753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298461" y="2358852"/>
            <a:ext cx="186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Ridge Regression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367354" y="3447046"/>
            <a:ext cx="675368" cy="67536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45116" y="4246886"/>
            <a:ext cx="111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Elastic Net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8" name="Picture Placeholder 47"/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6" r="11476"/>
          <a:stretch>
            <a:fillRect/>
          </a:stretch>
        </p:blipFill>
        <p:spPr/>
      </p:pic>
      <p:sp>
        <p:nvSpPr>
          <p:cNvPr id="49" name="Oval 48"/>
          <p:cNvSpPr/>
          <p:nvPr/>
        </p:nvSpPr>
        <p:spPr>
          <a:xfrm>
            <a:off x="939652" y="2497353"/>
            <a:ext cx="668684" cy="67536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761150" y="3247187"/>
            <a:ext cx="982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43053" y="92916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22091" y="157425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93974" y="2604204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25016" y="3562813"/>
            <a:ext cx="39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57464" y="320156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42414" y="226652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67451" y="128025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91949" y="196643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9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74"/>
    </mc:Choice>
    <mc:Fallback xmlns="">
      <p:transition spd="slow" advTm="34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</p:spPr>
        <p:txBody>
          <a:bodyPr/>
          <a:lstStyle/>
          <a:p>
            <a:r>
              <a:rPr lang="en-US" altLang="ko-KR" dirty="0" smtClean="0">
                <a:solidFill>
                  <a:srgbClr val="1C7DE1"/>
                </a:solidFill>
              </a:rPr>
              <a:t>Best </a:t>
            </a:r>
            <a:r>
              <a:rPr lang="en-US" altLang="ko-KR" dirty="0" smtClean="0">
                <a:solidFill>
                  <a:schemeClr val="tx1"/>
                </a:solidFill>
              </a:rPr>
              <a:t>Models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3528" y="987574"/>
            <a:ext cx="3888432" cy="897285"/>
            <a:chOff x="1062658" y="3986014"/>
            <a:chExt cx="1728192" cy="897285"/>
          </a:xfrm>
        </p:grpSpPr>
        <p:sp>
          <p:nvSpPr>
            <p:cNvPr id="38" name="TextBox 37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Random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Forest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62658" y="4236968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classic Jack-Of-All-Trade. Training fairly quickly with a correct RMSE, but the more we tune it, the more it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overfits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3528" y="1962497"/>
            <a:ext cx="3888432" cy="897285"/>
            <a:chOff x="1062658" y="3986014"/>
            <a:chExt cx="1728192" cy="897285"/>
          </a:xfrm>
        </p:grpSpPr>
        <p:sp>
          <p:nvSpPr>
            <p:cNvPr id="41" name="TextBox 40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4"/>
                  </a:solidFill>
                  <a:cs typeface="Arial" pitchFamily="34" charset="0"/>
                </a:rPr>
                <a:t>XGboost</a:t>
              </a:r>
              <a:endParaRPr lang="ko-KR" altLang="en-US" sz="20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62658" y="4236968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Random Forest but with a gradient boosting framework. Usually better performing than the Random Forest.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3528" y="2795235"/>
            <a:ext cx="3888432" cy="712619"/>
            <a:chOff x="1062658" y="3986014"/>
            <a:chExt cx="1728192" cy="712619"/>
          </a:xfrm>
        </p:grpSpPr>
        <p:sp>
          <p:nvSpPr>
            <p:cNvPr id="44" name="TextBox 43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Lasso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62658" y="4236968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Strong and independent model that selects its own variable and regularize them.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23528" y="3731339"/>
            <a:ext cx="3888432" cy="712619"/>
            <a:chOff x="1062658" y="3986014"/>
            <a:chExt cx="1728192" cy="712619"/>
          </a:xfrm>
        </p:grpSpPr>
        <p:sp>
          <p:nvSpPr>
            <p:cNvPr id="47" name="TextBox 46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Elastic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</a:t>
              </a:r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Net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62658" y="4236968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linear regression on steroids, with a robust scaler to punish any overfitting.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F7B4CC-3E56-4042-ACE4-36C8AC0FB45A}"/>
              </a:ext>
            </a:extLst>
          </p:cNvPr>
          <p:cNvGrpSpPr/>
          <p:nvPr/>
        </p:nvGrpSpPr>
        <p:grpSpPr>
          <a:xfrm>
            <a:off x="4419732" y="1215960"/>
            <a:ext cx="4049326" cy="3011974"/>
            <a:chOff x="4419732" y="1215960"/>
            <a:chExt cx="4049326" cy="3011974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4419732" y="2017486"/>
              <a:ext cx="4049326" cy="2210448"/>
              <a:chOff x="4427984" y="1923678"/>
              <a:chExt cx="4446552" cy="242728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2" name="Round Same Side Corner Rectangle 21"/>
              <p:cNvSpPr/>
              <p:nvPr/>
            </p:nvSpPr>
            <p:spPr>
              <a:xfrm>
                <a:off x="4427984" y="1923678"/>
                <a:ext cx="288032" cy="24272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Round Same Side Corner Rectangle 32"/>
              <p:cNvSpPr/>
              <p:nvPr/>
            </p:nvSpPr>
            <p:spPr>
              <a:xfrm>
                <a:off x="8586504" y="1923678"/>
                <a:ext cx="288032" cy="24272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336" name="Rectangle 14335"/>
              <p:cNvSpPr/>
              <p:nvPr/>
            </p:nvSpPr>
            <p:spPr>
              <a:xfrm>
                <a:off x="4586769" y="2139702"/>
                <a:ext cx="4157984" cy="1733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654000" y="3853605"/>
                <a:ext cx="4157984" cy="1733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639167" y="1215960"/>
              <a:ext cx="819600" cy="3011974"/>
              <a:chOff x="2879712" y="1062493"/>
              <a:chExt cx="900000" cy="3307439"/>
            </a:xfrm>
          </p:grpSpPr>
          <p:sp>
            <p:nvSpPr>
              <p:cNvPr id="24" name="Rectangle 7"/>
              <p:cNvSpPr/>
              <p:nvPr/>
            </p:nvSpPr>
            <p:spPr>
              <a:xfrm>
                <a:off x="2879712" y="1062493"/>
                <a:ext cx="900000" cy="3307439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3307439">
                    <a:moveTo>
                      <a:pt x="90000" y="0"/>
                    </a:moveTo>
                    <a:lnTo>
                      <a:pt x="810000" y="0"/>
                    </a:lnTo>
                    <a:cubicBezTo>
                      <a:pt x="859706" y="0"/>
                      <a:pt x="900000" y="40294"/>
                      <a:pt x="900000" y="90000"/>
                    </a:cubicBezTo>
                    <a:cubicBezTo>
                      <a:pt x="900000" y="139706"/>
                      <a:pt x="859706" y="180000"/>
                      <a:pt x="810000" y="180000"/>
                    </a:cubicBezTo>
                    <a:lnTo>
                      <a:pt x="774000" y="180000"/>
                    </a:lnTo>
                    <a:lnTo>
                      <a:pt x="774000" y="2920263"/>
                    </a:lnTo>
                    <a:lnTo>
                      <a:pt x="767671" y="2920263"/>
                    </a:lnTo>
                    <a:cubicBezTo>
                      <a:pt x="771919" y="2940657"/>
                      <a:pt x="774036" y="2961783"/>
                      <a:pt x="774036" y="2983403"/>
                    </a:cubicBezTo>
                    <a:cubicBezTo>
                      <a:pt x="774036" y="3162363"/>
                      <a:pt x="628960" y="3307439"/>
                      <a:pt x="450000" y="3307439"/>
                    </a:cubicBezTo>
                    <a:cubicBezTo>
                      <a:pt x="271040" y="3307439"/>
                      <a:pt x="125964" y="3162363"/>
                      <a:pt x="125964" y="2983403"/>
                    </a:cubicBezTo>
                    <a:lnTo>
                      <a:pt x="132329" y="2920263"/>
                    </a:lnTo>
                    <a:lnTo>
                      <a:pt x="126000" y="2920263"/>
                    </a:lnTo>
                    <a:lnTo>
                      <a:pt x="126000" y="180000"/>
                    </a:lnTo>
                    <a:lnTo>
                      <a:pt x="90000" y="180000"/>
                    </a:lnTo>
                    <a:cubicBezTo>
                      <a:pt x="40294" y="180000"/>
                      <a:pt x="0" y="139706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097512" y="3813696"/>
                <a:ext cx="464400" cy="46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518826" y="1215960"/>
              <a:ext cx="819600" cy="3011974"/>
              <a:chOff x="2879712" y="1062493"/>
              <a:chExt cx="900000" cy="3307439"/>
            </a:xfrm>
          </p:grpSpPr>
          <p:sp>
            <p:nvSpPr>
              <p:cNvPr id="27" name="Rectangle 7"/>
              <p:cNvSpPr/>
              <p:nvPr/>
            </p:nvSpPr>
            <p:spPr>
              <a:xfrm>
                <a:off x="2879712" y="1062493"/>
                <a:ext cx="900000" cy="3307439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3307439">
                    <a:moveTo>
                      <a:pt x="90000" y="0"/>
                    </a:moveTo>
                    <a:lnTo>
                      <a:pt x="810000" y="0"/>
                    </a:lnTo>
                    <a:cubicBezTo>
                      <a:pt x="859706" y="0"/>
                      <a:pt x="900000" y="40294"/>
                      <a:pt x="900000" y="90000"/>
                    </a:cubicBezTo>
                    <a:cubicBezTo>
                      <a:pt x="900000" y="139706"/>
                      <a:pt x="859706" y="180000"/>
                      <a:pt x="810000" y="180000"/>
                    </a:cubicBezTo>
                    <a:lnTo>
                      <a:pt x="774000" y="180000"/>
                    </a:lnTo>
                    <a:lnTo>
                      <a:pt x="774000" y="2920263"/>
                    </a:lnTo>
                    <a:lnTo>
                      <a:pt x="767671" y="2920263"/>
                    </a:lnTo>
                    <a:cubicBezTo>
                      <a:pt x="771919" y="2940657"/>
                      <a:pt x="774036" y="2961783"/>
                      <a:pt x="774036" y="2983403"/>
                    </a:cubicBezTo>
                    <a:cubicBezTo>
                      <a:pt x="774036" y="3162363"/>
                      <a:pt x="628960" y="3307439"/>
                      <a:pt x="450000" y="3307439"/>
                    </a:cubicBezTo>
                    <a:cubicBezTo>
                      <a:pt x="271040" y="3307439"/>
                      <a:pt x="125964" y="3162363"/>
                      <a:pt x="125964" y="2983403"/>
                    </a:cubicBezTo>
                    <a:lnTo>
                      <a:pt x="132329" y="2920263"/>
                    </a:lnTo>
                    <a:lnTo>
                      <a:pt x="126000" y="2920263"/>
                    </a:lnTo>
                    <a:lnTo>
                      <a:pt x="126000" y="180000"/>
                    </a:lnTo>
                    <a:lnTo>
                      <a:pt x="90000" y="180000"/>
                    </a:lnTo>
                    <a:cubicBezTo>
                      <a:pt x="40294" y="180000"/>
                      <a:pt x="0" y="139706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097512" y="3813696"/>
                <a:ext cx="464400" cy="46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398484" y="1215960"/>
              <a:ext cx="819600" cy="3011974"/>
              <a:chOff x="2879712" y="1062493"/>
              <a:chExt cx="900000" cy="3307439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2879712" y="1062493"/>
                <a:ext cx="900000" cy="3307439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3307439">
                    <a:moveTo>
                      <a:pt x="90000" y="0"/>
                    </a:moveTo>
                    <a:lnTo>
                      <a:pt x="810000" y="0"/>
                    </a:lnTo>
                    <a:cubicBezTo>
                      <a:pt x="859706" y="0"/>
                      <a:pt x="900000" y="40294"/>
                      <a:pt x="900000" y="90000"/>
                    </a:cubicBezTo>
                    <a:cubicBezTo>
                      <a:pt x="900000" y="139706"/>
                      <a:pt x="859706" y="180000"/>
                      <a:pt x="810000" y="180000"/>
                    </a:cubicBezTo>
                    <a:lnTo>
                      <a:pt x="774000" y="180000"/>
                    </a:lnTo>
                    <a:lnTo>
                      <a:pt x="774000" y="2920263"/>
                    </a:lnTo>
                    <a:lnTo>
                      <a:pt x="767671" y="2920263"/>
                    </a:lnTo>
                    <a:cubicBezTo>
                      <a:pt x="771919" y="2940657"/>
                      <a:pt x="774036" y="2961783"/>
                      <a:pt x="774036" y="2983403"/>
                    </a:cubicBezTo>
                    <a:cubicBezTo>
                      <a:pt x="774036" y="3162363"/>
                      <a:pt x="628960" y="3307439"/>
                      <a:pt x="450000" y="3307439"/>
                    </a:cubicBezTo>
                    <a:cubicBezTo>
                      <a:pt x="271040" y="3307439"/>
                      <a:pt x="125964" y="3162363"/>
                      <a:pt x="125964" y="2983403"/>
                    </a:cubicBezTo>
                    <a:lnTo>
                      <a:pt x="132329" y="2920263"/>
                    </a:lnTo>
                    <a:lnTo>
                      <a:pt x="126000" y="2920263"/>
                    </a:lnTo>
                    <a:lnTo>
                      <a:pt x="126000" y="180000"/>
                    </a:lnTo>
                    <a:lnTo>
                      <a:pt x="90000" y="180000"/>
                    </a:lnTo>
                    <a:cubicBezTo>
                      <a:pt x="40294" y="180000"/>
                      <a:pt x="0" y="139706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088040" y="3813695"/>
                <a:ext cx="464400" cy="4644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76761" y="1215960"/>
              <a:ext cx="819600" cy="3011974"/>
              <a:chOff x="2898656" y="1062493"/>
              <a:chExt cx="900000" cy="330743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898656" y="1062493"/>
                <a:ext cx="900000" cy="3307439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3307439">
                    <a:moveTo>
                      <a:pt x="90000" y="0"/>
                    </a:moveTo>
                    <a:lnTo>
                      <a:pt x="810000" y="0"/>
                    </a:lnTo>
                    <a:cubicBezTo>
                      <a:pt x="859706" y="0"/>
                      <a:pt x="900000" y="40294"/>
                      <a:pt x="900000" y="90000"/>
                    </a:cubicBezTo>
                    <a:cubicBezTo>
                      <a:pt x="900000" y="139706"/>
                      <a:pt x="859706" y="180000"/>
                      <a:pt x="810000" y="180000"/>
                    </a:cubicBezTo>
                    <a:lnTo>
                      <a:pt x="774000" y="180000"/>
                    </a:lnTo>
                    <a:lnTo>
                      <a:pt x="774000" y="2920263"/>
                    </a:lnTo>
                    <a:lnTo>
                      <a:pt x="767671" y="2920263"/>
                    </a:lnTo>
                    <a:cubicBezTo>
                      <a:pt x="771919" y="2940657"/>
                      <a:pt x="774036" y="2961783"/>
                      <a:pt x="774036" y="2983403"/>
                    </a:cubicBezTo>
                    <a:cubicBezTo>
                      <a:pt x="774036" y="3162363"/>
                      <a:pt x="628960" y="3307439"/>
                      <a:pt x="450000" y="3307439"/>
                    </a:cubicBezTo>
                    <a:cubicBezTo>
                      <a:pt x="271040" y="3307439"/>
                      <a:pt x="125964" y="3162363"/>
                      <a:pt x="125964" y="2983403"/>
                    </a:cubicBezTo>
                    <a:lnTo>
                      <a:pt x="132329" y="2920263"/>
                    </a:lnTo>
                    <a:lnTo>
                      <a:pt x="126000" y="2920263"/>
                    </a:lnTo>
                    <a:lnTo>
                      <a:pt x="126000" y="180000"/>
                    </a:lnTo>
                    <a:lnTo>
                      <a:pt x="90000" y="180000"/>
                    </a:lnTo>
                    <a:cubicBezTo>
                      <a:pt x="40294" y="180000"/>
                      <a:pt x="0" y="139706"/>
                      <a:pt x="0" y="90000"/>
                    </a:cubicBezTo>
                    <a:cubicBezTo>
                      <a:pt x="0" y="40294"/>
                      <a:pt x="40294" y="0"/>
                      <a:pt x="90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106985" y="3813695"/>
                <a:ext cx="464400" cy="46440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3B29A67E-A41B-402B-A136-CDDC154B5780}"/>
                </a:ext>
              </a:extLst>
            </p:cNvPr>
            <p:cNvGraphicFramePr/>
            <p:nvPr>
              <p:extLst/>
            </p:nvPr>
          </p:nvGraphicFramePr>
          <p:xfrm>
            <a:off x="4596223" y="1422176"/>
            <a:ext cx="3786537" cy="26686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790155" y="2342453"/>
            <a:ext cx="78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68464" y="2881268"/>
            <a:ext cx="78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32220" y="2472038"/>
            <a:ext cx="78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55%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20504" y="1679950"/>
            <a:ext cx="78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85%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0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34"/>
    </mc:Choice>
    <mc:Fallback xmlns="">
      <p:transition spd="slow" advTm="61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 flipH="1">
            <a:off x="2447764" y="1546060"/>
            <a:ext cx="993448" cy="113704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2447764" y="2902960"/>
            <a:ext cx="1044116" cy="9706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</p:cNvCxnSpPr>
          <p:nvPr/>
        </p:nvCxnSpPr>
        <p:spPr>
          <a:xfrm>
            <a:off x="1403648" y="1547505"/>
            <a:ext cx="993448" cy="113704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3"/>
          </p:cNvCxnSpPr>
          <p:nvPr/>
        </p:nvCxnSpPr>
        <p:spPr>
          <a:xfrm flipV="1">
            <a:off x="1403648" y="2904405"/>
            <a:ext cx="1044116" cy="9706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schemeClr val="accent5"/>
                </a:solidFill>
              </a:rPr>
              <a:t>The Bagging </a:t>
            </a:r>
            <a:r>
              <a:rPr lang="en-US" altLang="ko-KR" sz="3600" dirty="0" smtClean="0">
                <a:solidFill>
                  <a:schemeClr val="accent5"/>
                </a:solidFill>
              </a:rPr>
              <a:t>: </a:t>
            </a:r>
            <a:r>
              <a:rPr lang="en-US" altLang="ko-KR" sz="3600" dirty="0" smtClean="0">
                <a:solidFill>
                  <a:schemeClr val="tx1"/>
                </a:solidFill>
              </a:rPr>
              <a:t>One model to rule them all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Picture 3" descr="D:\KBM-정애\014-Fullppt\PNG이미지\노트북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12" y="2192920"/>
            <a:ext cx="1267168" cy="10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1560" y="1151461"/>
            <a:ext cx="792088" cy="79208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796737" y="1321528"/>
            <a:ext cx="421733" cy="42525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076056" y="1131590"/>
            <a:ext cx="3456384" cy="708252"/>
            <a:chOff x="7164288" y="856926"/>
            <a:chExt cx="1439711" cy="708252"/>
          </a:xfrm>
        </p:grpSpPr>
        <p:sp>
          <p:nvSpPr>
            <p:cNvPr id="27" name="TextBox 26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5"/>
                  </a:solidFill>
                  <a:cs typeface="Arial" pitchFamily="34" charset="0"/>
                </a:rPr>
                <a:t>LGBM</a:t>
              </a:r>
              <a:endParaRPr lang="ko-KR" altLang="en-US" sz="1400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combination of a gradient boosting and The Flash.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76056" y="3583064"/>
            <a:ext cx="3456384" cy="892918"/>
            <a:chOff x="7164288" y="856926"/>
            <a:chExt cx="1439711" cy="892918"/>
          </a:xfrm>
        </p:grpSpPr>
        <p:sp>
          <p:nvSpPr>
            <p:cNvPr id="30" name="TextBox 29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chemeClr val="accent2"/>
                  </a:solidFill>
                  <a:cs typeface="Arial" pitchFamily="34" charset="0"/>
                </a:rPr>
                <a:t>XGBoost</a:t>
              </a:r>
              <a:endParaRPr lang="ko-KR" altLang="en-US" sz="14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64288" y="1103513"/>
              <a:ext cx="143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Random Forest but with a gradient boosting framework. Usually better performing than the Random Forest.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076056" y="1948748"/>
            <a:ext cx="3456384" cy="708252"/>
            <a:chOff x="7164288" y="856926"/>
            <a:chExt cx="1439711" cy="708252"/>
          </a:xfrm>
        </p:grpSpPr>
        <p:sp>
          <p:nvSpPr>
            <p:cNvPr id="33" name="TextBox 32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4"/>
                  </a:solidFill>
                  <a:cs typeface="Arial" pitchFamily="34" charset="0"/>
                </a:rPr>
                <a:t>Lasso</a:t>
              </a:r>
              <a:endParaRPr lang="ko-KR" altLang="en-US" sz="1400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Strong and independent model that selects its own variable and regularize them.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76056" y="2765906"/>
            <a:ext cx="3456384" cy="708252"/>
            <a:chOff x="7164288" y="856926"/>
            <a:chExt cx="1439711" cy="708252"/>
          </a:xfrm>
        </p:grpSpPr>
        <p:sp>
          <p:nvSpPr>
            <p:cNvPr id="36" name="TextBox 35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3"/>
                  </a:solidFill>
                  <a:cs typeface="Arial" pitchFamily="34" charset="0"/>
                </a:rPr>
                <a:t>Elastic</a:t>
              </a:r>
              <a:endParaRPr lang="ko-KR" altLang="en-US" sz="14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linear regression on steroids, with a robust scaler to punish any overfitting.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3484949" y="3538340"/>
            <a:ext cx="792088" cy="792088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Oval 21"/>
          <p:cNvSpPr>
            <a:spLocks noChangeAspect="1"/>
          </p:cNvSpPr>
          <p:nvPr/>
        </p:nvSpPr>
        <p:spPr>
          <a:xfrm>
            <a:off x="3670126" y="3708407"/>
            <a:ext cx="421733" cy="42525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Rectangle 43"/>
          <p:cNvSpPr/>
          <p:nvPr/>
        </p:nvSpPr>
        <p:spPr>
          <a:xfrm>
            <a:off x="3466546" y="1151461"/>
            <a:ext cx="792088" cy="7920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Oval 21"/>
          <p:cNvSpPr>
            <a:spLocks noChangeAspect="1"/>
          </p:cNvSpPr>
          <p:nvPr/>
        </p:nvSpPr>
        <p:spPr>
          <a:xfrm>
            <a:off x="3651723" y="1321528"/>
            <a:ext cx="421733" cy="42525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Rectangle 45"/>
          <p:cNvSpPr/>
          <p:nvPr/>
        </p:nvSpPr>
        <p:spPr>
          <a:xfrm>
            <a:off x="599536" y="3521424"/>
            <a:ext cx="792088" cy="792088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Oval 21"/>
          <p:cNvSpPr>
            <a:spLocks noChangeAspect="1"/>
          </p:cNvSpPr>
          <p:nvPr/>
        </p:nvSpPr>
        <p:spPr>
          <a:xfrm>
            <a:off x="784713" y="3691491"/>
            <a:ext cx="421733" cy="42525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20"/>
    </mc:Choice>
    <mc:Fallback xmlns="">
      <p:transition spd="slow" advTm="32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56" y="1109787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79712" y="2265660"/>
            <a:ext cx="5184576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Kaggle score and models score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Results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28" y="1191972"/>
            <a:ext cx="1069943" cy="106994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7"/>
    </mc:Choice>
    <mc:Fallback>
      <p:transition spd="slow" advTm="15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85682" y="1347614"/>
            <a:ext cx="524091" cy="524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Oval 10"/>
          <p:cNvSpPr/>
          <p:nvPr/>
        </p:nvSpPr>
        <p:spPr>
          <a:xfrm>
            <a:off x="585682" y="1947884"/>
            <a:ext cx="524091" cy="52409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Oval 11"/>
          <p:cNvSpPr/>
          <p:nvPr/>
        </p:nvSpPr>
        <p:spPr>
          <a:xfrm>
            <a:off x="585682" y="2548154"/>
            <a:ext cx="524091" cy="5240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Models</a:t>
            </a:r>
            <a:r>
              <a:rPr lang="en-US" altLang="ko-KR" dirty="0" smtClean="0"/>
              <a:t> Score</a:t>
            </a:r>
            <a:endParaRPr lang="ko-KR" altLang="en-US" dirty="0"/>
          </a:p>
        </p:txBody>
      </p:sp>
      <p:sp>
        <p:nvSpPr>
          <p:cNvPr id="8" name="Oval 7"/>
          <p:cNvSpPr/>
          <p:nvPr/>
        </p:nvSpPr>
        <p:spPr>
          <a:xfrm>
            <a:off x="585681" y="3148424"/>
            <a:ext cx="524091" cy="5240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Oval 9"/>
          <p:cNvSpPr/>
          <p:nvPr/>
        </p:nvSpPr>
        <p:spPr>
          <a:xfrm>
            <a:off x="585681" y="3748694"/>
            <a:ext cx="524091" cy="5240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96288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Models with parameters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04835" y="962882"/>
            <a:ext cx="376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 RMSE 10K cross validation</a:t>
            </a: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59632" y="1332214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59632" y="1886880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59632" y="2504447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59632" y="3144939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59632" y="3748694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2080" y="1335612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92080" y="1890278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92080" y="2504447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92080" y="3144939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92080" y="3752092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59632" y="4371950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92080" y="4375348"/>
            <a:ext cx="33123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8068" y="1424993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XGBoost</a:t>
            </a:r>
            <a:r>
              <a:rPr lang="en-US" sz="1400" dirty="0" smtClean="0"/>
              <a:t> – Grid Search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438068" y="205604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LGBM</a:t>
            </a:r>
            <a:r>
              <a:rPr lang="en-US" sz="1400" dirty="0" smtClean="0"/>
              <a:t> – Grid Search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475656" y="2652453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Lasso</a:t>
            </a:r>
            <a:r>
              <a:rPr lang="en-US" sz="1400" dirty="0" smtClean="0"/>
              <a:t> – Robust Scaler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438068" y="3286576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Elastic Net</a:t>
            </a:r>
            <a:r>
              <a:rPr lang="en-US" sz="1400" dirty="0" smtClean="0"/>
              <a:t> – Robust Scaler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59632" y="3901875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Bagging</a:t>
            </a:r>
            <a:r>
              <a:rPr lang="en-US" sz="1400" dirty="0" smtClean="0"/>
              <a:t> XGB / LGBM / Elastic / Lasso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508104" y="1423947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0.11346141325099346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08104" y="2054994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0.11294939776325266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45692" y="2651407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0.1124320235610338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08104" y="3286576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0.11277397381395365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08104" y="3909832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0.10918157271721247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3190" y="137219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3190" y="197909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190" y="257412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9508" y="317821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90" y="3778859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9" name="Audio 4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8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42"/>
    </mc:Choice>
    <mc:Fallback>
      <p:transition spd="slow" advTm="90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Agenda </a:t>
            </a:r>
            <a:r>
              <a:rPr lang="en-US" altLang="ko-KR" dirty="0" smtClean="0">
                <a:solidFill>
                  <a:schemeClr val="tx1"/>
                </a:solidFill>
              </a:rPr>
              <a:t>Overview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Pentagon 48"/>
          <p:cNvSpPr/>
          <p:nvPr/>
        </p:nvSpPr>
        <p:spPr>
          <a:xfrm>
            <a:off x="2079428" y="1209498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Rectangle 2"/>
          <p:cNvSpPr/>
          <p:nvPr/>
        </p:nvSpPr>
        <p:spPr>
          <a:xfrm>
            <a:off x="2974842" y="1209498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161101" y="1288494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71098" y="1261972"/>
            <a:ext cx="4845318" cy="483931"/>
            <a:chOff x="2299400" y="1781114"/>
            <a:chExt cx="4576856" cy="483931"/>
          </a:xfrm>
        </p:grpSpPr>
        <p:sp>
          <p:nvSpPr>
            <p:cNvPr id="6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cs typeface="Arial" pitchFamily="34" charset="0"/>
                </a:rPr>
                <a:t>Introduction</a:t>
              </a:r>
              <a:endParaRPr lang="en-US" altLang="ko-KR" sz="1200" b="1" dirty="0">
                <a:cs typeface="Arial" pitchFamily="34" charset="0"/>
              </a:endParaRPr>
            </a:p>
          </p:txBody>
        </p:sp>
        <p:sp>
          <p:nvSpPr>
            <p:cNvPr id="61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summary and objectives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8" name="Pentagon 107"/>
          <p:cNvSpPr/>
          <p:nvPr/>
        </p:nvSpPr>
        <p:spPr>
          <a:xfrm>
            <a:off x="2079428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Rectangle 2"/>
          <p:cNvSpPr/>
          <p:nvPr/>
        </p:nvSpPr>
        <p:spPr>
          <a:xfrm>
            <a:off x="2974842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161101" y="198637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3471098" y="1959848"/>
            <a:ext cx="4845318" cy="483931"/>
            <a:chOff x="2299400" y="1781114"/>
            <a:chExt cx="4576856" cy="483931"/>
          </a:xfrm>
        </p:grpSpPr>
        <p:sp>
          <p:nvSpPr>
            <p:cNvPr id="112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cs typeface="Arial" pitchFamily="34" charset="0"/>
                </a:rPr>
                <a:t>Data cleaning</a:t>
              </a:r>
              <a:endParaRPr lang="en-US" altLang="ko-KR" sz="1200" b="1" dirty="0">
                <a:cs typeface="Arial" pitchFamily="34" charset="0"/>
              </a:endParaRPr>
            </a:p>
          </p:txBody>
        </p:sp>
        <p:sp>
          <p:nvSpPr>
            <p:cNvPr id="113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Handling missing values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outliers treatments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5" name="Pentagon 114"/>
          <p:cNvSpPr/>
          <p:nvPr/>
        </p:nvSpPr>
        <p:spPr>
          <a:xfrm>
            <a:off x="2079428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Rectangle 2"/>
          <p:cNvSpPr/>
          <p:nvPr/>
        </p:nvSpPr>
        <p:spPr>
          <a:xfrm>
            <a:off x="2974842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2161101" y="268424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71098" y="2657724"/>
            <a:ext cx="4845318" cy="483931"/>
            <a:chOff x="2299400" y="1781114"/>
            <a:chExt cx="4576856" cy="483931"/>
          </a:xfrm>
        </p:grpSpPr>
        <p:sp>
          <p:nvSpPr>
            <p:cNvPr id="119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cs typeface="Arial" pitchFamily="34" charset="0"/>
                </a:rPr>
                <a:t>Features engineering</a:t>
              </a:r>
              <a:endParaRPr lang="en-US" altLang="ko-KR" sz="1200" b="1" dirty="0">
                <a:cs typeface="Arial" pitchFamily="34" charset="0"/>
              </a:endParaRPr>
            </a:p>
          </p:txBody>
        </p:sp>
        <p:sp>
          <p:nvSpPr>
            <p:cNvPr id="120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Variables creation &amp; transformation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2" name="Pentagon 121"/>
          <p:cNvSpPr/>
          <p:nvPr/>
        </p:nvSpPr>
        <p:spPr>
          <a:xfrm>
            <a:off x="2079428" y="3303126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3" name="Rectangle 2"/>
          <p:cNvSpPr/>
          <p:nvPr/>
        </p:nvSpPr>
        <p:spPr>
          <a:xfrm>
            <a:off x="2974842" y="330312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2161101" y="338212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3471098" y="3355600"/>
            <a:ext cx="4845318" cy="483931"/>
            <a:chOff x="2299400" y="1781114"/>
            <a:chExt cx="4576856" cy="483931"/>
          </a:xfrm>
        </p:grpSpPr>
        <p:sp>
          <p:nvSpPr>
            <p:cNvPr id="1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cs typeface="Arial" pitchFamily="34" charset="0"/>
                </a:rPr>
                <a:t>Modelling</a:t>
              </a:r>
              <a:endParaRPr lang="en-US" altLang="ko-KR" sz="1200" b="1" dirty="0">
                <a:cs typeface="Arial" pitchFamily="34" charset="0"/>
              </a:endParaRPr>
            </a:p>
          </p:txBody>
        </p:sp>
        <p:sp>
          <p:nvSpPr>
            <p:cNvPr id="127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selections, best models and bagging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9" name="Pentagon 128"/>
          <p:cNvSpPr/>
          <p:nvPr/>
        </p:nvSpPr>
        <p:spPr>
          <a:xfrm>
            <a:off x="2079428" y="400100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0" name="Rectangle 2"/>
          <p:cNvSpPr/>
          <p:nvPr/>
        </p:nvSpPr>
        <p:spPr>
          <a:xfrm>
            <a:off x="2974842" y="400100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2161101" y="407999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3471098" y="4053474"/>
            <a:ext cx="4845318" cy="483931"/>
            <a:chOff x="2299400" y="1781114"/>
            <a:chExt cx="4576856" cy="483931"/>
          </a:xfrm>
        </p:grpSpPr>
        <p:sp>
          <p:nvSpPr>
            <p:cNvPr id="133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cs typeface="Arial" pitchFamily="34" charset="0"/>
                </a:rPr>
                <a:t>Results</a:t>
              </a:r>
              <a:endParaRPr lang="en-US" altLang="ko-KR" sz="1200" b="1" dirty="0">
                <a:cs typeface="Arial" pitchFamily="34" charset="0"/>
              </a:endParaRPr>
            </a:p>
          </p:txBody>
        </p:sp>
        <p:sp>
          <p:nvSpPr>
            <p:cNvPr id="134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Kaggle score and models score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85"/>
    </mc:Choice>
    <mc:Fallback>
      <p:transition spd="slow" advTm="46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87624" y="3579862"/>
            <a:ext cx="6768752" cy="15636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3746892" y="11875"/>
            <a:ext cx="1650216" cy="812260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Isosceles Triangle 17"/>
          <p:cNvSpPr/>
          <p:nvPr/>
        </p:nvSpPr>
        <p:spPr>
          <a:xfrm rot="10800000">
            <a:off x="4041648" y="111834"/>
            <a:ext cx="1060704" cy="55436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15816" y="3669157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Kaggle Score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1680" y="4486349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 smtClean="0">
                <a:solidFill>
                  <a:schemeClr val="bg1"/>
                </a:solidFill>
                <a:cs typeface="Arial" pitchFamily="34" charset="0"/>
              </a:rPr>
              <a:t>“L’important c’est de participer – Pierre de Coubertin”</a:t>
            </a:r>
            <a:endParaRPr lang="en-US" altLang="ko-KR" i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 rot="3604745" flipH="1">
            <a:off x="6700693" y="1350551"/>
            <a:ext cx="1503255" cy="1500689"/>
            <a:chOff x="2417597" y="1836205"/>
            <a:chExt cx="1913618" cy="1910351"/>
          </a:xfrm>
        </p:grpSpPr>
        <p:sp>
          <p:nvSpPr>
            <p:cNvPr id="22" name="Block Arc 21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7308304" y="687823"/>
            <a:ext cx="2131281" cy="1453434"/>
            <a:chOff x="-301346" y="798533"/>
            <a:chExt cx="2131281" cy="1453434"/>
          </a:xfrm>
        </p:grpSpPr>
        <p:sp>
          <p:nvSpPr>
            <p:cNvPr id="28" name="Freeform 27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Rectangle 28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78640" y="1240780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Rank: </a:t>
            </a:r>
            <a:r>
              <a:rPr lang="en-US" sz="2400" dirty="0" smtClean="0"/>
              <a:t>Top 13% </a:t>
            </a:r>
            <a:r>
              <a:rPr lang="en-US" altLang="ko-KR" sz="2400" dirty="0" smtClean="0">
                <a:cs typeface="Arial" pitchFamily="34" charset="0"/>
              </a:rPr>
              <a:t>– 554 / 4524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478640" y="2608932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Score: </a:t>
            </a:r>
            <a:r>
              <a:rPr lang="en-US" sz="2400" dirty="0" smtClean="0"/>
              <a:t>0.11788 – Log RMSE</a:t>
            </a:r>
            <a:endParaRPr lang="en-US" sz="24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5" y="936640"/>
            <a:ext cx="1069943" cy="106994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5" y="2427734"/>
            <a:ext cx="999087" cy="99908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08"/>
    </mc:Choice>
    <mc:Fallback>
      <p:transition spd="slow" advTm="39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0F5">
            <a:alpha val="3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07704" y="1985806"/>
            <a:ext cx="5472608" cy="826255"/>
            <a:chOff x="1828381" y="3313206"/>
            <a:chExt cx="5472608" cy="826255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1828381" y="3313206"/>
              <a:ext cx="5472608" cy="542078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altLang="ko-KR" sz="4800" dirty="0">
                  <a:solidFill>
                    <a:schemeClr val="accent5"/>
                  </a:solidFill>
                  <a:latin typeface="+mj-lt"/>
                </a:rPr>
                <a:t>Thank you</a:t>
              </a:r>
              <a:endParaRPr lang="ko-KR" altLang="en-US" sz="48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7" name="Text Placeholder 7"/>
            <p:cNvSpPr txBox="1">
              <a:spLocks/>
            </p:cNvSpPr>
            <p:nvPr/>
          </p:nvSpPr>
          <p:spPr>
            <a:xfrm>
              <a:off x="1828381" y="3862774"/>
              <a:ext cx="5472608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From the Rocket League team!</a:t>
              </a:r>
              <a:endParaRPr lang="ko-KR" alt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5806"/>
            <a:ext cx="9144000" cy="504056"/>
          </a:xfrm>
          <a:prstGeom prst="rect">
            <a:avLst/>
          </a:prstGeom>
        </p:spPr>
      </p:pic>
      <p:pic>
        <p:nvPicPr>
          <p:cNvPr id="3078" name="Picture 6" descr="Fichier:Python-logo-notext.svg — Wikipé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23478"/>
            <a:ext cx="1073857" cy="107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7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7"/>
    </mc:Choice>
    <mc:Fallback>
      <p:transition spd="slow" advTm="9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Data summary and objectives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Introduction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03598"/>
            <a:ext cx="967019" cy="96701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5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4"/>
    </mc:Choice>
    <mc:Fallback>
      <p:transition spd="slow" advTm="5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>
            <a:stCxn id="2" idx="2"/>
          </p:cNvCxnSpPr>
          <p:nvPr/>
        </p:nvCxnSpPr>
        <p:spPr>
          <a:xfrm flipH="1">
            <a:off x="2441164" y="1943549"/>
            <a:ext cx="6600" cy="76626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10" idx="0"/>
          </p:cNvCxnSpPr>
          <p:nvPr/>
        </p:nvCxnSpPr>
        <p:spPr>
          <a:xfrm>
            <a:off x="2441164" y="2764461"/>
            <a:ext cx="6600" cy="7145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441164" y="1547505"/>
            <a:ext cx="993448" cy="113704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447764" y="2709817"/>
            <a:ext cx="1044116" cy="5464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2447764" y="2902960"/>
            <a:ext cx="1044116" cy="9706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</p:cNvCxnSpPr>
          <p:nvPr/>
        </p:nvCxnSpPr>
        <p:spPr>
          <a:xfrm>
            <a:off x="1403648" y="1547505"/>
            <a:ext cx="993448" cy="113704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</p:cNvCxnSpPr>
          <p:nvPr/>
        </p:nvCxnSpPr>
        <p:spPr>
          <a:xfrm>
            <a:off x="1403648" y="2711262"/>
            <a:ext cx="1044116" cy="5464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3"/>
          </p:cNvCxnSpPr>
          <p:nvPr/>
        </p:nvCxnSpPr>
        <p:spPr>
          <a:xfrm flipV="1">
            <a:off x="1403648" y="2904405"/>
            <a:ext cx="1044116" cy="9706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Competition </a:t>
            </a:r>
            <a:r>
              <a:rPr lang="en-US" altLang="ko-KR" dirty="0" smtClean="0">
                <a:solidFill>
                  <a:schemeClr val="tx1"/>
                </a:solidFill>
              </a:rPr>
              <a:t>Objectives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1720" y="1151461"/>
            <a:ext cx="792088" cy="7920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11560" y="1151461"/>
            <a:ext cx="792088" cy="7920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3491880" y="1151461"/>
            <a:ext cx="792088" cy="7920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3491880" y="2315218"/>
            <a:ext cx="792088" cy="7920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491880" y="3478976"/>
            <a:ext cx="792088" cy="7920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2051720" y="3478976"/>
            <a:ext cx="792088" cy="7920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1560" y="3478976"/>
            <a:ext cx="792088" cy="7920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1560" y="2315218"/>
            <a:ext cx="792088" cy="7920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076056" y="1131590"/>
            <a:ext cx="3456384" cy="523586"/>
            <a:chOff x="7164288" y="856926"/>
            <a:chExt cx="1439711" cy="523586"/>
          </a:xfrm>
        </p:grpSpPr>
        <p:sp>
          <p:nvSpPr>
            <p:cNvPr id="27" name="TextBox 26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5"/>
                  </a:solidFill>
                  <a:cs typeface="Arial" pitchFamily="34" charset="0"/>
                </a:rPr>
                <a:t>Predict the price of houses</a:t>
              </a:r>
              <a:endParaRPr lang="ko-KR" altLang="en-US" sz="1400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Based on multiple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variables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76056" y="3583064"/>
            <a:ext cx="3456384" cy="523586"/>
            <a:chOff x="7164288" y="856926"/>
            <a:chExt cx="1439711" cy="523586"/>
          </a:xfrm>
        </p:grpSpPr>
        <p:sp>
          <p:nvSpPr>
            <p:cNvPr id="30" name="TextBox 29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2"/>
                  </a:solidFill>
                  <a:cs typeface="Arial" pitchFamily="34" charset="0"/>
                </a:rPr>
                <a:t>All languages authorized</a:t>
              </a:r>
              <a:endParaRPr lang="ko-KR" altLang="en-US" sz="14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used Python for this competition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076056" y="1948748"/>
            <a:ext cx="3456384" cy="523586"/>
            <a:chOff x="7164288" y="856926"/>
            <a:chExt cx="1439711" cy="523586"/>
          </a:xfrm>
        </p:grpSpPr>
        <p:sp>
          <p:nvSpPr>
            <p:cNvPr id="33" name="TextBox 32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4"/>
                  </a:solidFill>
                  <a:cs typeface="Arial" pitchFamily="34" charset="0"/>
                </a:rPr>
                <a:t>Metrics: Root mean squared Log error</a:t>
              </a:r>
              <a:endParaRPr lang="ko-KR" altLang="en-US" sz="1400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Closest to 0, the best it is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76056" y="2765906"/>
            <a:ext cx="3456384" cy="523586"/>
            <a:chOff x="7164288" y="856926"/>
            <a:chExt cx="1439711" cy="523586"/>
          </a:xfrm>
        </p:grpSpPr>
        <p:sp>
          <p:nvSpPr>
            <p:cNvPr id="36" name="TextBox 35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3"/>
                  </a:solidFill>
                  <a:cs typeface="Arial" pitchFamily="34" charset="0"/>
                </a:rPr>
                <a:t>Only the score count</a:t>
              </a:r>
              <a:endParaRPr lang="ko-KR" altLang="en-US" sz="14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Interpretability and other factors aren’t involved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83" y="2286830"/>
            <a:ext cx="900618" cy="900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49" y="1262651"/>
            <a:ext cx="562533" cy="56253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49" y="2428550"/>
            <a:ext cx="562533" cy="56253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49" y="3592308"/>
            <a:ext cx="562533" cy="56253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98" y="3592308"/>
            <a:ext cx="562533" cy="56253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6" y="3609574"/>
            <a:ext cx="562533" cy="56253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9" y="2430901"/>
            <a:ext cx="562533" cy="56253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3" y="1262652"/>
            <a:ext cx="562533" cy="56253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25" y="1252767"/>
            <a:ext cx="562533" cy="562533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9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21"/>
    </mc:Choice>
    <mc:Fallback>
      <p:transition spd="slow" advTm="47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Data </a:t>
            </a:r>
            <a:r>
              <a:rPr lang="en-US" altLang="ko-KR" dirty="0" smtClean="0">
                <a:solidFill>
                  <a:schemeClr val="tx1"/>
                </a:solidFill>
              </a:rPr>
              <a:t>summary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1" y="1083611"/>
            <a:ext cx="428805" cy="428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335" y="1137444"/>
            <a:ext cx="3312368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Train set: 1460 observations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69335" y="1945945"/>
            <a:ext cx="3312368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Test set: 1459 observations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1892112"/>
            <a:ext cx="428805" cy="4288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3" y="2694113"/>
            <a:ext cx="512059" cy="51205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69334" y="2750446"/>
            <a:ext cx="3312368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Target: SalePrice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9334" y="3705339"/>
            <a:ext cx="3312368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Features: 79 predictors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0" y="3575760"/>
            <a:ext cx="508158" cy="50815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37444"/>
            <a:ext cx="3024336" cy="3024336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3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54"/>
    </mc:Choice>
    <mc:Fallback>
      <p:transition spd="slow" advTm="28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SalePrice </a:t>
            </a:r>
            <a:r>
              <a:rPr lang="en-US" altLang="ko-KR" dirty="0" smtClean="0">
                <a:solidFill>
                  <a:schemeClr val="tx1"/>
                </a:solidFill>
              </a:rPr>
              <a:t>distribution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098" y="771550"/>
            <a:ext cx="5913803" cy="3846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4124" y="3507855"/>
            <a:ext cx="142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Right skewed</a:t>
            </a:r>
          </a:p>
        </p:txBody>
      </p:sp>
      <p:sp>
        <p:nvSpPr>
          <p:cNvPr id="4" name="Left Brace 3"/>
          <p:cNvSpPr/>
          <p:nvPr/>
        </p:nvSpPr>
        <p:spPr>
          <a:xfrm rot="5400000">
            <a:off x="6120171" y="3018318"/>
            <a:ext cx="288033" cy="1944216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7"/>
    </mc:Choice>
    <mc:Fallback>
      <p:transition spd="slow" advTm="21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Missing </a:t>
            </a:r>
            <a:r>
              <a:rPr lang="en-US" altLang="ko-KR" dirty="0" smtClean="0">
                <a:solidFill>
                  <a:schemeClr val="tx1"/>
                </a:solidFill>
              </a:rPr>
              <a:t>values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39" y="884466"/>
            <a:ext cx="6396721" cy="3730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1646389"/>
            <a:ext cx="9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High</a:t>
            </a:r>
          </a:p>
        </p:txBody>
      </p:sp>
      <p:sp>
        <p:nvSpPr>
          <p:cNvPr id="8" name="Left Brace 7"/>
          <p:cNvSpPr/>
          <p:nvPr/>
        </p:nvSpPr>
        <p:spPr>
          <a:xfrm>
            <a:off x="971600" y="1059582"/>
            <a:ext cx="288033" cy="1512168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23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46"/>
    </mc:Choice>
    <mc:Fallback>
      <p:transition spd="slow" advTm="30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5"/>
                </a:solidFill>
              </a:rPr>
              <a:t>Outliers </a:t>
            </a:r>
            <a:r>
              <a:rPr lang="en-US" altLang="ko-KR" dirty="0" smtClean="0">
                <a:solidFill>
                  <a:schemeClr val="tx1"/>
                </a:solidFill>
              </a:rPr>
              <a:t>detection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771550"/>
            <a:ext cx="7488832" cy="37003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88224" y="3147814"/>
            <a:ext cx="1440160" cy="576064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98241" y="2056908"/>
            <a:ext cx="142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Outliers</a:t>
            </a:r>
          </a:p>
        </p:txBody>
      </p:sp>
      <p:sp>
        <p:nvSpPr>
          <p:cNvPr id="11" name="Oval 10"/>
          <p:cNvSpPr/>
          <p:nvPr/>
        </p:nvSpPr>
        <p:spPr>
          <a:xfrm>
            <a:off x="6012160" y="884466"/>
            <a:ext cx="720080" cy="226918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0"/>
            <a:endCxn id="11" idx="5"/>
          </p:cNvCxnSpPr>
          <p:nvPr/>
        </p:nvCxnSpPr>
        <p:spPr>
          <a:xfrm flipH="1" flipV="1">
            <a:off x="6626787" y="1078153"/>
            <a:ext cx="681517" cy="97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5" idx="1"/>
          </p:cNvCxnSpPr>
          <p:nvPr/>
        </p:nvCxnSpPr>
        <p:spPr>
          <a:xfrm flipH="1">
            <a:off x="6799131" y="2395462"/>
            <a:ext cx="509173" cy="83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47"/>
    </mc:Choice>
    <mc:Fallback>
      <p:transition spd="slow" advTm="35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Handling missing values &amp; outliers treatments</a:t>
              </a: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+mj-lt"/>
                </a:rPr>
                <a:t>Data cleaning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75606"/>
            <a:ext cx="906532" cy="90653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1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3"/>
    </mc:Choice>
    <mc:Fallback>
      <p:transition spd="slow" advTm="1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598</Words>
  <Application>Microsoft Office PowerPoint</Application>
  <PresentationFormat>On-screen Show (16:9)</PresentationFormat>
  <Paragraphs>153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 Unicode MS</vt:lpstr>
      <vt:lpstr>Malgun Gothic</vt:lpstr>
      <vt:lpstr>Arial</vt:lpstr>
      <vt:lpstr>Calibri</vt:lpstr>
      <vt:lpstr>Courier New</vt:lpstr>
      <vt:lpstr>Cover and End Slide Master</vt:lpstr>
      <vt:lpstr>Contents Slide Master</vt:lpstr>
      <vt:lpstr>Section Break Slide Master</vt:lpstr>
      <vt:lpstr>House Prices:  Advanced Regression Techniques</vt:lpstr>
      <vt:lpstr>Agenda Overview</vt:lpstr>
      <vt:lpstr>PowerPoint Presentation</vt:lpstr>
      <vt:lpstr>Competition Objectives</vt:lpstr>
      <vt:lpstr>Data summary</vt:lpstr>
      <vt:lpstr>SalePrice distribution</vt:lpstr>
      <vt:lpstr>Missing values</vt:lpstr>
      <vt:lpstr>Outliers detection</vt:lpstr>
      <vt:lpstr>PowerPoint Presentation</vt:lpstr>
      <vt:lpstr>Data Cleaning</vt:lpstr>
      <vt:lpstr>PowerPoint Presentation</vt:lpstr>
      <vt:lpstr>Variables creation</vt:lpstr>
      <vt:lpstr>Variables Transformation</vt:lpstr>
      <vt:lpstr>PowerPoint Presentation</vt:lpstr>
      <vt:lpstr>Models Tested</vt:lpstr>
      <vt:lpstr>Best Models</vt:lpstr>
      <vt:lpstr>The Bagging : One model to rule them all</vt:lpstr>
      <vt:lpstr>PowerPoint Presentation</vt:lpstr>
      <vt:lpstr>Models Score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Pavot Sebastien</cp:lastModifiedBy>
  <cp:revision>113</cp:revision>
  <dcterms:created xsi:type="dcterms:W3CDTF">2016-12-01T00:32:25Z</dcterms:created>
  <dcterms:modified xsi:type="dcterms:W3CDTF">2020-04-12T20:59:01Z</dcterms:modified>
</cp:coreProperties>
</file>